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1" r:id="rId2"/>
  </p:sldIdLst>
  <p:sldSz cx="14400213" cy="10799763"/>
  <p:notesSz cx="9945688" cy="6858000"/>
  <p:defaultTextStyle>
    <a:defPPr>
      <a:defRPr lang="en-US"/>
    </a:defPPr>
    <a:lvl1pPr marL="0" algn="l" defTabSz="1374526" rtl="0" eaLnBrk="1" latinLnBrk="0" hangingPunct="1">
      <a:defRPr sz="2706" kern="1200">
        <a:solidFill>
          <a:schemeClr val="tx1"/>
        </a:solidFill>
        <a:latin typeface="+mn-lt"/>
        <a:ea typeface="+mn-ea"/>
        <a:cs typeface="+mn-cs"/>
      </a:defRPr>
    </a:lvl1pPr>
    <a:lvl2pPr marL="687263" algn="l" defTabSz="1374526" rtl="0" eaLnBrk="1" latinLnBrk="0" hangingPunct="1">
      <a:defRPr sz="2706" kern="1200">
        <a:solidFill>
          <a:schemeClr val="tx1"/>
        </a:solidFill>
        <a:latin typeface="+mn-lt"/>
        <a:ea typeface="+mn-ea"/>
        <a:cs typeface="+mn-cs"/>
      </a:defRPr>
    </a:lvl2pPr>
    <a:lvl3pPr marL="1374526" algn="l" defTabSz="1374526" rtl="0" eaLnBrk="1" latinLnBrk="0" hangingPunct="1">
      <a:defRPr sz="2706" kern="1200">
        <a:solidFill>
          <a:schemeClr val="tx1"/>
        </a:solidFill>
        <a:latin typeface="+mn-lt"/>
        <a:ea typeface="+mn-ea"/>
        <a:cs typeface="+mn-cs"/>
      </a:defRPr>
    </a:lvl3pPr>
    <a:lvl4pPr marL="2061789" algn="l" defTabSz="1374526" rtl="0" eaLnBrk="1" latinLnBrk="0" hangingPunct="1">
      <a:defRPr sz="2706" kern="1200">
        <a:solidFill>
          <a:schemeClr val="tx1"/>
        </a:solidFill>
        <a:latin typeface="+mn-lt"/>
        <a:ea typeface="+mn-ea"/>
        <a:cs typeface="+mn-cs"/>
      </a:defRPr>
    </a:lvl4pPr>
    <a:lvl5pPr marL="2749052" algn="l" defTabSz="1374526" rtl="0" eaLnBrk="1" latinLnBrk="0" hangingPunct="1">
      <a:defRPr sz="2706" kern="1200">
        <a:solidFill>
          <a:schemeClr val="tx1"/>
        </a:solidFill>
        <a:latin typeface="+mn-lt"/>
        <a:ea typeface="+mn-ea"/>
        <a:cs typeface="+mn-cs"/>
      </a:defRPr>
    </a:lvl5pPr>
    <a:lvl6pPr marL="3436315" algn="l" defTabSz="1374526" rtl="0" eaLnBrk="1" latinLnBrk="0" hangingPunct="1">
      <a:defRPr sz="2706" kern="1200">
        <a:solidFill>
          <a:schemeClr val="tx1"/>
        </a:solidFill>
        <a:latin typeface="+mn-lt"/>
        <a:ea typeface="+mn-ea"/>
        <a:cs typeface="+mn-cs"/>
      </a:defRPr>
    </a:lvl6pPr>
    <a:lvl7pPr marL="4123578" algn="l" defTabSz="1374526" rtl="0" eaLnBrk="1" latinLnBrk="0" hangingPunct="1">
      <a:defRPr sz="2706" kern="1200">
        <a:solidFill>
          <a:schemeClr val="tx1"/>
        </a:solidFill>
        <a:latin typeface="+mn-lt"/>
        <a:ea typeface="+mn-ea"/>
        <a:cs typeface="+mn-cs"/>
      </a:defRPr>
    </a:lvl7pPr>
    <a:lvl8pPr marL="4810841" algn="l" defTabSz="1374526" rtl="0" eaLnBrk="1" latinLnBrk="0" hangingPunct="1">
      <a:defRPr sz="2706" kern="1200">
        <a:solidFill>
          <a:schemeClr val="tx1"/>
        </a:solidFill>
        <a:latin typeface="+mn-lt"/>
        <a:ea typeface="+mn-ea"/>
        <a:cs typeface="+mn-cs"/>
      </a:defRPr>
    </a:lvl8pPr>
    <a:lvl9pPr marL="5498104" algn="l" defTabSz="1374526" rtl="0" eaLnBrk="1" latinLnBrk="0" hangingPunct="1">
      <a:defRPr sz="27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1">
          <p15:clr>
            <a:srgbClr val="A4A3A4"/>
          </p15:clr>
        </p15:guide>
        <p15:guide id="2" pos="453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2BF5"/>
    <a:srgbClr val="00FF00"/>
    <a:srgbClr val="FF00FF"/>
    <a:srgbClr val="FFFF8F"/>
    <a:srgbClr val="0000CC"/>
    <a:srgbClr val="FFDADA"/>
    <a:srgbClr val="19D000"/>
    <a:srgbClr val="FFFFFF"/>
    <a:srgbClr val="F6B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08" y="96"/>
      </p:cViewPr>
      <p:guideLst>
        <p:guide orient="horz" pos="3401"/>
        <p:guide pos="45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1767462"/>
            <a:ext cx="12240181" cy="3759917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5672376"/>
            <a:ext cx="10800160" cy="2607442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852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6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2692444"/>
            <a:ext cx="12420184" cy="44924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7227345"/>
            <a:ext cx="12420184" cy="2362447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2874937"/>
            <a:ext cx="6120091" cy="6852350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2874937"/>
            <a:ext cx="6120091" cy="6852350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96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574990"/>
            <a:ext cx="12420184" cy="2087455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2647443"/>
            <a:ext cx="6091964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3944914"/>
            <a:ext cx="6091964" cy="580237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2647443"/>
            <a:ext cx="6121966" cy="129747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3944914"/>
            <a:ext cx="6121966" cy="580237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062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45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4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19984"/>
            <a:ext cx="4644444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1554968"/>
            <a:ext cx="7290108" cy="767483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239929"/>
            <a:ext cx="4644444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947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719984"/>
            <a:ext cx="4644444" cy="2519945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1554968"/>
            <a:ext cx="7290108" cy="767483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3239929"/>
            <a:ext cx="4644444" cy="6002369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541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631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574987"/>
            <a:ext cx="3105046" cy="9152300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574987"/>
            <a:ext cx="9135135" cy="91523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574990"/>
            <a:ext cx="12420184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2874937"/>
            <a:ext cx="12420184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10009783"/>
            <a:ext cx="32400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F07E7-A9F2-463F-9ACF-D2618F3339C0}" type="datetimeFigureOut">
              <a:rPr lang="en-US" smtClean="0"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10009783"/>
            <a:ext cx="4860072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10009783"/>
            <a:ext cx="324004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622A56-09A1-4DF4-9E43-832A9202F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3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370171" y="1965326"/>
            <a:ext cx="3171314" cy="4145188"/>
          </a:xfrm>
          <a:prstGeom prst="roundRect">
            <a:avLst/>
          </a:prstGeom>
          <a:solidFill>
            <a:srgbClr val="0000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ประกาศบัญชีรายการ</a:t>
            </a:r>
          </a:p>
          <a:p>
            <a:pPr algn="ctr"/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ที่ดินและสิ่งปลูกสร้าง</a:t>
            </a:r>
            <a:endParaRPr lang="th-TH" sz="24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  <a:p>
            <a:pPr algn="ctr"/>
            <a:r>
              <a:rPr lang="th-TH" sz="2400" b="1" u="sng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ภายในเดือน</a:t>
            </a:r>
            <a:r>
              <a:rPr lang="en-US" sz="2400" b="1" u="sng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 </a:t>
            </a:r>
            <a:r>
              <a:rPr lang="th-TH" sz="2400" b="1" u="sng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พฤศจิกายน 2562</a:t>
            </a:r>
          </a:p>
          <a:p>
            <a:pPr algn="ctr"/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โดยประกาศไว้ที่สำนักงานองค์การบริหารส่วนตำบล</a:t>
            </a:r>
          </a:p>
          <a:p>
            <a:pPr algn="ctr"/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โคกขี้หนอน</a:t>
            </a:r>
          </a:p>
          <a:p>
            <a:pPr algn="ctr"/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และจัดส่งรายการฯให้เป็นรายบุคคล </a:t>
            </a:r>
          </a:p>
          <a:p>
            <a:pPr algn="ctr"/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เพื่อให้ผู้เสียภาษีตรวจสอบความถูกต้อง</a:t>
            </a:r>
            <a:endParaRPr lang="th-TH" sz="24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3" name="สี่เหลี่ยมผืนผ้ามุมมน 12"/>
          <p:cNvSpPr/>
          <p:nvPr/>
        </p:nvSpPr>
        <p:spPr>
          <a:xfrm>
            <a:off x="3739204" y="1965326"/>
            <a:ext cx="3210865" cy="4145188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ประกาศราคาประเมินทุนทรัพย์ที่ดินและสิ่งปลูกสร้าง</a:t>
            </a:r>
            <a:endParaRPr lang="th-TH" sz="2400" b="1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  <a:p>
            <a:pPr algn="ctr"/>
            <a:r>
              <a:rPr lang="th-TH" sz="2400" b="1" u="sng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ก่อนวันที่ 1 กุมภาพันธ์ 2563</a:t>
            </a:r>
          </a:p>
          <a:p>
            <a:pPr algn="ctr"/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โดยประกาศไว้ที่สำนักงานองค์การบริหารส่วนตำบล</a:t>
            </a:r>
          </a:p>
          <a:p>
            <a:pPr algn="ctr"/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โคกขี้หนอน</a:t>
            </a:r>
          </a:p>
          <a:p>
            <a:pPr algn="ctr"/>
            <a:r>
              <a:rPr lang="th-TH" sz="2400" b="1" dirty="0">
                <a:latin typeface="TH Chakra Petch" panose="02000506000000020004" pitchFamily="2" charset="-34"/>
                <a:cs typeface="TH Chakra Petch" panose="02000506000000020004" pitchFamily="2" charset="-34"/>
              </a:rPr>
              <a:t>เพื่อให้ผู้เสียภาษีตรวจสอบความถูกต้อง</a:t>
            </a:r>
            <a:endParaRPr lang="th-TH" sz="2400" dirty="0">
              <a:latin typeface="TH Chakra Petch" panose="02000506000000020004" pitchFamily="2" charset="-34"/>
              <a:cs typeface="TH Chakra Petch" panose="02000506000000020004" pitchFamily="2" charset="-34"/>
            </a:endParaRP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7216318" y="1965326"/>
            <a:ext cx="3397878" cy="4145188"/>
          </a:xfrm>
          <a:prstGeom prst="roundRect">
            <a:avLst/>
          </a:prstGeom>
          <a:solidFill>
            <a:srgbClr val="512BF5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แจ้งประเมิน</a:t>
            </a:r>
          </a:p>
          <a:p>
            <a:pPr algn="ctr"/>
            <a:r>
              <a:rPr lang="th-TH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ภาษีที่ดินและสิ่งปลูกสร้าง</a:t>
            </a:r>
          </a:p>
          <a:p>
            <a:pPr algn="ctr"/>
            <a:r>
              <a:rPr lang="th-TH" sz="2800" b="1" u="sng" dirty="0">
                <a:effectLst>
                  <a:glow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ภายในเดือน กุมภาพันธ์ 2563</a:t>
            </a:r>
          </a:p>
          <a:p>
            <a:pPr algn="ctr"/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โดยจัดส่งหนังสือแจ้งประเมินฯ </a:t>
            </a:r>
          </a:p>
          <a:p>
            <a:pPr algn="ctr"/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ให้ผู้มีหน้าที่เสียภาษี เป็นรายบุคคล</a:t>
            </a:r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1423398" y="-55868"/>
            <a:ext cx="12827754" cy="202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b="1" dirty="0">
                <a:ln w="6350">
                  <a:solidFill>
                    <a:schemeClr val="bg2"/>
                  </a:solidFill>
                </a:ln>
                <a:solidFill>
                  <a:srgbClr val="FF0000"/>
                </a:solidFill>
                <a:effectLst>
                  <a:glow rad="228600">
                    <a:schemeClr val="tx1">
                      <a:lumMod val="85000"/>
                      <a:lumOff val="1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ประกาศองค์การบริหารส่วนตำบลโคกขี้หนอน</a:t>
            </a:r>
            <a:endParaRPr lang="th-TH" sz="6400" b="1" dirty="0">
              <a:ln w="6350">
                <a:solidFill>
                  <a:schemeClr val="bg2"/>
                </a:solidFill>
              </a:ln>
              <a:solidFill>
                <a:srgbClr val="FF0000"/>
              </a:solidFill>
              <a:effectLst>
                <a:glow rad="228600">
                  <a:schemeClr val="tx1">
                    <a:lumMod val="85000"/>
                    <a:lumOff val="1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5334" b="1" dirty="0">
                <a:ln w="6350">
                  <a:solidFill>
                    <a:schemeClr val="bg2"/>
                  </a:solidFill>
                </a:ln>
                <a:solidFill>
                  <a:srgbClr val="FF0000"/>
                </a:solidFill>
                <a:effectLst>
                  <a:glow rad="228600">
                    <a:schemeClr val="tx1">
                      <a:lumMod val="85000"/>
                      <a:lumOff val="1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เรื่อง การชำระภาษีที่ดินและสิ่งปลูกสร้าง ประจำปี 2563</a:t>
            </a: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6339778" y="8834437"/>
            <a:ext cx="8060435" cy="161076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sz="3467" b="1" dirty="0">
                <a:solidFill>
                  <a:schemeClr val="bg1"/>
                </a:solidFill>
                <a:effectLst>
                  <a:glow rad="177800">
                    <a:srgbClr val="FF0000">
                      <a:alpha val="2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สอบถามรายละเอียดเพิ่มเติม ได้ที่ </a:t>
            </a:r>
          </a:p>
          <a:p>
            <a:r>
              <a:rPr lang="th-TH" sz="3467" b="1" dirty="0">
                <a:solidFill>
                  <a:schemeClr val="bg1"/>
                </a:solidFill>
                <a:effectLst>
                  <a:glow rad="177800">
                    <a:srgbClr val="FF0000">
                      <a:alpha val="2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ณ กองคลัง สำนักงานองค์การบริหารส่วนตำบลโคกขี้หนอน</a:t>
            </a:r>
            <a:br>
              <a:rPr lang="th-TH" sz="3467" b="1" dirty="0">
                <a:solidFill>
                  <a:schemeClr val="bg1"/>
                </a:solidFill>
                <a:effectLst>
                  <a:glow rad="177800">
                    <a:srgbClr val="FF0000">
                      <a:alpha val="2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</a:br>
            <a:r>
              <a:rPr lang="th-TH" sz="3467" b="1" dirty="0">
                <a:solidFill>
                  <a:schemeClr val="bg1"/>
                </a:solidFill>
                <a:effectLst>
                  <a:glow rad="177800">
                    <a:srgbClr val="FF0000">
                      <a:alpha val="2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โทร. 038-157-837</a:t>
            </a:r>
          </a:p>
        </p:txBody>
      </p:sp>
      <p:sp>
        <p:nvSpPr>
          <p:cNvPr id="17" name="กล่องข้อความ 16"/>
          <p:cNvSpPr txBox="1"/>
          <p:nvPr/>
        </p:nvSpPr>
        <p:spPr>
          <a:xfrm>
            <a:off x="160286" y="8703351"/>
            <a:ext cx="5351145" cy="1980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667" b="1" dirty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FreesiaUPC" pitchFamily="34" charset="-34"/>
                <a:cs typeface="FreesiaUPC" pitchFamily="34" charset="-34"/>
              </a:rPr>
              <a:t>หลักฐานประกอบการชำระภาษี</a:t>
            </a:r>
            <a:br>
              <a:rPr lang="th-TH" sz="3200" b="1" dirty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FreesiaUPC" pitchFamily="34" charset="-34"/>
                <a:cs typeface="FreesiaUPC" pitchFamily="34" charset="-34"/>
              </a:rPr>
            </a:br>
            <a:r>
              <a:rPr lang="th-TH" sz="2400" b="1" dirty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 บัตรประจำตัวประชาชน       - สำเนาทะเบียนบ้าน</a:t>
            </a:r>
            <a:endParaRPr lang="en-US" sz="2400" b="1" dirty="0">
              <a:solidFill>
                <a:schemeClr val="bg1"/>
              </a:solidFill>
              <a:effectLst>
                <a:glow>
                  <a:schemeClr val="bg1"/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2400" b="1" dirty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 โฉนดที่ดิน / น.ส.3 / น.ส.</a:t>
            </a:r>
            <a:r>
              <a:rPr lang="th-TH" sz="2400" b="1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3ก / ส.</a:t>
            </a:r>
            <a:r>
              <a:rPr lang="th-TH" sz="2400" b="1" dirty="0" err="1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ป.ก</a:t>
            </a:r>
            <a:r>
              <a:rPr lang="th-TH" sz="2400" b="1" dirty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 / ส.ค.1/ อื่นๆ</a:t>
            </a:r>
            <a:br>
              <a:rPr lang="th-TH" sz="2400" b="1" dirty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b="1" dirty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 หนังสือรับรองห้างหุ้นส่วนบริษัท หรือทะเบียนพาณิชย์ (ถ้ามี)</a:t>
            </a:r>
          </a:p>
          <a:p>
            <a:r>
              <a:rPr lang="th-TH" sz="2400" b="1" dirty="0">
                <a:solidFill>
                  <a:schemeClr val="bg1"/>
                </a:solidFill>
                <a:effectLst>
                  <a:glow>
                    <a:schemeClr val="bg1"/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 ใบอนุญาตก่อสร้างอาคารฯ</a:t>
            </a:r>
            <a:endParaRPr lang="en-US" sz="2400" b="1" dirty="0">
              <a:solidFill>
                <a:schemeClr val="bg1"/>
              </a:solidFill>
              <a:effectLst>
                <a:glow>
                  <a:schemeClr val="bg1"/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สี่เหลี่ยมผืนผ้ามุมมน 20"/>
          <p:cNvSpPr/>
          <p:nvPr/>
        </p:nvSpPr>
        <p:spPr>
          <a:xfrm>
            <a:off x="181485" y="6255637"/>
            <a:ext cx="14069667" cy="206573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4400" b="1" u="sng" dirty="0">
                <a:solidFill>
                  <a:srgbClr val="0000CC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ชำระภาษีที่ดินและสิ่งปลูกสร้าง</a:t>
            </a:r>
            <a:r>
              <a:rPr lang="th-TH" sz="4400" dirty="0">
                <a:solidFill>
                  <a:srgbClr val="0000CC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 </a:t>
            </a:r>
          </a:p>
          <a:p>
            <a:pPr algn="ctr"/>
            <a:r>
              <a:rPr lang="th-TH" sz="4000" b="1" u="sng" dirty="0">
                <a:solidFill>
                  <a:srgbClr val="0000CC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ภายในเดือน เมษายน 2563</a:t>
            </a:r>
          </a:p>
          <a:p>
            <a:pPr algn="ctr"/>
            <a:r>
              <a:rPr lang="th-TH" sz="3200" b="1" dirty="0">
                <a:solidFill>
                  <a:schemeClr val="tx1"/>
                </a:solidFill>
                <a:latin typeface="TH Chakra Petch" panose="02000506000000020004" pitchFamily="2" charset="-34"/>
                <a:cs typeface="TH Chakra Petch" panose="02000506000000020004" pitchFamily="2" charset="-34"/>
              </a:rPr>
              <a:t>โดยชำระภาษี ได้ที่ สำนักงานองค์การบริหารส่วนตำบลโคกขี้หนอน  </a:t>
            </a: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10796552" y="1965326"/>
            <a:ext cx="3210865" cy="4145188"/>
          </a:xfrm>
          <a:prstGeom prst="roundRect">
            <a:avLst/>
          </a:prstGeom>
          <a:solidFill>
            <a:srgbClr val="FF00FF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แจ้งประเมิน</a:t>
            </a:r>
          </a:p>
          <a:p>
            <a:pPr algn="ctr"/>
            <a:r>
              <a:rPr lang="th-TH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ภาษีป้าย</a:t>
            </a:r>
          </a:p>
          <a:p>
            <a:pPr algn="ctr"/>
            <a:r>
              <a:rPr lang="th-TH" sz="2800" b="1" u="sng" dirty="0">
                <a:effectLst>
                  <a:glow>
                    <a:srgbClr val="FF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ภายในเดือน มีนาคม 2563</a:t>
            </a:r>
          </a:p>
          <a:p>
            <a:pPr algn="ctr"/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โดยจัดส่งหนังสือแจ้งประเมินฯ </a:t>
            </a:r>
          </a:p>
          <a:p>
            <a:pPr algn="ctr"/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Chakra Petch" panose="02000506000000020004" pitchFamily="2" charset="-34"/>
                <a:cs typeface="TH Chakra Petch" panose="02000506000000020004" pitchFamily="2" charset="-34"/>
              </a:rPr>
              <a:t>ให้ผู้มีหน้าที่เสียภาษี เป็นรายบุคคล</a:t>
            </a:r>
          </a:p>
        </p:txBody>
      </p:sp>
    </p:spTree>
    <p:extLst>
      <p:ext uri="{BB962C8B-B14F-4D97-AF65-F5344CB8AC3E}">
        <p14:creationId xmlns:p14="http://schemas.microsoft.com/office/powerpoint/2010/main" val="2670140444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867</TotalTime>
  <Words>178</Words>
  <Application>Microsoft Office PowerPoint</Application>
  <PresentationFormat>กำหนดเอง</PresentationFormat>
  <Paragraphs>32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FreesiaUPC</vt:lpstr>
      <vt:lpstr>TH Chakra Petch</vt:lpstr>
      <vt:lpstr>TH SarabunPSK</vt:lpstr>
      <vt:lpstr>ธีมของ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User</dc:creator>
  <cp:lastModifiedBy>LEMEL</cp:lastModifiedBy>
  <cp:revision>72</cp:revision>
  <cp:lastPrinted>2019-08-22T16:22:38Z</cp:lastPrinted>
  <dcterms:created xsi:type="dcterms:W3CDTF">2019-08-07T09:34:09Z</dcterms:created>
  <dcterms:modified xsi:type="dcterms:W3CDTF">2019-10-29T03:27:30Z</dcterms:modified>
</cp:coreProperties>
</file>